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9"/>
    <p:restoredTop sz="94732"/>
  </p:normalViewPr>
  <p:slideViewPr>
    <p:cSldViewPr snapToGrid="0">
      <p:cViewPr varScale="1">
        <p:scale>
          <a:sx n="143" d="100"/>
          <a:sy n="143" d="100"/>
        </p:scale>
        <p:origin x="23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2ACB9-3969-7846-A9EA-F780DBA99B96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6DEC7-7F50-8E48-AD46-CA335D3D6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75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6DEC7-7F50-8E48-AD46-CA335D3D62B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826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6DEC7-7F50-8E48-AD46-CA335D3D62B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11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6DEC7-7F50-8E48-AD46-CA335D3D62B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392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6DEC7-7F50-8E48-AD46-CA335D3D62B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301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6DEC7-7F50-8E48-AD46-CA335D3D62B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606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6DEC7-7F50-8E48-AD46-CA335D3D62B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930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6DEC7-7F50-8E48-AD46-CA335D3D62B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134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D2111-519A-96C2-3F72-E8635EE8F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B02734-B616-E11B-BA90-F6C261AD5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5CC97D-9FA3-D4D4-CB52-381E2B39A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A1E1-6A30-0044-94CD-988CA1A8884D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0DFB9F-1DD2-4127-E4DB-F644E57E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B4F23F-24A7-4B18-F498-621E9791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8C24-765D-A542-B59F-0E7DF80A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460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6846CC-99C0-47F9-AC4F-256E5D297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53ACD00-A52F-C424-8749-9C02D9681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70E0C1-1672-7DBB-039B-472B5F2CE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A1E1-6A30-0044-94CD-988CA1A8884D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26E603-B029-3A8D-58B3-792FAFC2A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4CB263-1712-8532-6A3A-9CD8AF8F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8C24-765D-A542-B59F-0E7DF80A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01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0800867-4C49-1A9C-86A8-F35B24CDE9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ED34FCD-FFD0-0AE0-B1F9-5109FEB98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710E2F-AFCF-D3ED-BC6B-7E63E9576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A1E1-6A30-0044-94CD-988CA1A8884D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D3B94D-8915-5E85-4C5B-36861661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BDFC8D-1C97-C3C3-E739-5EEE1FE6C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8C24-765D-A542-B59F-0E7DF80A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45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F5E40-3D47-FE7C-D829-534F2091E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6AD4E8-CD5B-34CB-2349-BB55F8CD9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59BF9B-0E5B-1C1D-7A51-8E2BEEDC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A1E1-6A30-0044-94CD-988CA1A8884D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DBA6DE-7E44-7AD1-6A75-71E44BA56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7AD870-0907-51E7-76AC-F75E841E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8C24-765D-A542-B59F-0E7DF80A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076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1577D-5DC7-6EFF-443D-2D74EE38F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29803C-6F62-01A1-348F-DB6996047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E0AB5A-F17E-A480-7304-E87760F8F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A1E1-6A30-0044-94CD-988CA1A8884D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19C248-4A1D-5D2E-DD8C-86105A6CB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9CF589-925B-4818-C73A-ED406FE7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8C24-765D-A542-B59F-0E7DF80A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263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0AF8D8-5059-6458-C8CB-4589A5DFA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2DC3E3-DC44-F9D6-DEDC-355F47A7E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6C33965-06E1-8A13-9714-00EB92B7B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7926B58-71E9-13B3-5B8B-E445655BF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A1E1-6A30-0044-94CD-988CA1A8884D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73FEDD-0C2D-E8B1-E2FF-CBCCF18A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E587A7-4220-2651-D566-2D17E3B2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8C24-765D-A542-B59F-0E7DF80A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61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39957A-6035-D33B-917F-887C75A09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C8E0AE-36AF-54E6-4952-5463D13D5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7D4C722-B7CB-B0ED-697B-1B262C792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607DF82-CD77-A760-11DE-4640154EBF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A051651-D871-B680-591E-2E1CE22B0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BD79A47-A200-10CA-5E82-1B81D3E8B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A1E1-6A30-0044-94CD-988CA1A8884D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4D7B5A9-85A2-43EF-1644-B630D5BB4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A9B0268-C70A-87D7-E42A-F8B6BBF5A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8C24-765D-A542-B59F-0E7DF80A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899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9E7936-6DC2-3385-30BD-EEC3BA7B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D06724F-A19A-A3A4-5217-6CDDFF94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A1E1-6A30-0044-94CD-988CA1A8884D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40996F3-8915-4870-AA75-4789AF82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A382387-1081-3A87-A952-1711BC8D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8C24-765D-A542-B59F-0E7DF80A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6863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4236A75-B94F-7506-5E78-1BDA5E2AB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A1E1-6A30-0044-94CD-988CA1A8884D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623F97B-D819-FA5B-15C5-E99BCEECB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04BDDD1-36E4-A000-A76F-07C746FE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8C24-765D-A542-B59F-0E7DF80A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927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54298-3426-5026-7425-BD07D03F4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8DC2E8-3F0E-4F17-B8F5-17EE00902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E92DFD-8861-B416-F29D-1CF3E3B39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84472F8-E459-6195-444F-33E4B4C6B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A1E1-6A30-0044-94CD-988CA1A8884D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A5B82B-0A43-90C4-8FD7-63871E4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E8F2D6-A6A8-9DEA-1E98-4899A169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8C24-765D-A542-B59F-0E7DF80A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81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7CFC56-BC41-3F7F-91EB-DE66C1386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9619970-667A-C175-1D57-6F6030A7B3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A73163-2A25-5970-CAF3-181297232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A41BE11-5606-D8C8-2FA4-66B2F33D5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A1E1-6A30-0044-94CD-988CA1A8884D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601F72B-2E6F-A109-B4EA-C9257A09D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6F13EB-D8BE-293F-683A-13F3F7B8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8C24-765D-A542-B59F-0E7DF80A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916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79A172-3634-6BD4-728E-0537394ED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CB6CF1-58CB-AA6A-8F4C-7C85FCC8B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640970-C2B8-DA64-475B-939661107D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DA1E1-6A30-0044-94CD-988CA1A8884D}" type="datetimeFigureOut">
              <a:rPr lang="ru-RU" smtClean="0"/>
              <a:t>13.04.2023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A9433A-10EB-6036-FFC1-805E747D2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78A387-E184-53BC-2CE7-BED395BAC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98C24-765D-A542-B59F-0E7DF80A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98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265717-C18E-458F-01DA-F2CDE22A0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7A3D0-3F08-7F41-9853-B9195579B2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Белые кирпичи стены текстуры | Бесплатно Фото">
            <a:extLst>
              <a:ext uri="{FF2B5EF4-FFF2-40B4-BE49-F238E27FC236}">
                <a16:creationId xmlns:a16="http://schemas.microsoft.com/office/drawing/2014/main" id="{AB2B2A0B-6E4C-E9F3-3F3F-AD24AB70B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F00DE6-3FD6-F527-40EC-653003FAC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389" y="593928"/>
            <a:ext cx="4285129" cy="567014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4796DD-CE90-F9F9-185C-94CE81F19C67}"/>
              </a:ext>
            </a:extLst>
          </p:cNvPr>
          <p:cNvSpPr txBox="1"/>
          <p:nvPr/>
        </p:nvSpPr>
        <p:spPr>
          <a:xfrm>
            <a:off x="609600" y="1271496"/>
            <a:ext cx="4778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292B2C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Сергей Юльевич Витте (1849- 1915)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C49BF-B574-7CBC-9F76-B8E6EADD8DC7}"/>
              </a:ext>
            </a:extLst>
          </p:cNvPr>
          <p:cNvSpPr txBox="1"/>
          <p:nvPr/>
        </p:nvSpPr>
        <p:spPr>
          <a:xfrm>
            <a:off x="609600" y="2674191"/>
            <a:ext cx="47781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Сергей Юльевич Витте является важной фигурой для процветания страны. Послужной список С. Витте довольно внушителен.</a:t>
            </a:r>
          </a:p>
          <a:p>
            <a:endParaRPr lang="ru-RU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ru-RU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С. Витте отличался политической дальновидностью, стремился воплотить в жизнь реформы, которые далеко опережали время. Однако не все были довольны его деятельностью.</a:t>
            </a:r>
          </a:p>
        </p:txBody>
      </p:sp>
    </p:spTree>
    <p:extLst>
      <p:ext uri="{BB962C8B-B14F-4D97-AF65-F5344CB8AC3E}">
        <p14:creationId xmlns:p14="http://schemas.microsoft.com/office/powerpoint/2010/main" val="878951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265717-C18E-458F-01DA-F2CDE22A0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7A3D0-3F08-7F41-9853-B9195579B2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Белые кирпичи стены текстуры | Бесплатно Фото">
            <a:extLst>
              <a:ext uri="{FF2B5EF4-FFF2-40B4-BE49-F238E27FC236}">
                <a16:creationId xmlns:a16="http://schemas.microsoft.com/office/drawing/2014/main" id="{AB2B2A0B-6E4C-E9F3-3F3F-AD24AB70B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F00DE6-3FD6-F527-40EC-653003FACB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3717" y="932725"/>
            <a:ext cx="4902061" cy="49925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4796DD-CE90-F9F9-185C-94CE81F19C67}"/>
              </a:ext>
            </a:extLst>
          </p:cNvPr>
          <p:cNvSpPr txBox="1"/>
          <p:nvPr/>
        </p:nvSpPr>
        <p:spPr>
          <a:xfrm>
            <a:off x="6580093" y="1211054"/>
            <a:ext cx="47781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292B2C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Укрепление российской монархии и государственности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C49BF-B574-7CBC-9F76-B8E6EADD8DC7}"/>
              </a:ext>
            </a:extLst>
          </p:cNvPr>
          <p:cNvSpPr txBox="1"/>
          <p:nvPr/>
        </p:nvSpPr>
        <p:spPr>
          <a:xfrm>
            <a:off x="6580094" y="2783027"/>
            <a:ext cx="4778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0" dirty="0">
                <a:solidFill>
                  <a:srgbClr val="202020"/>
                </a:solidFill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С. Витте издаёт Манифеста 17 октября 1905 года</a:t>
            </a:r>
            <a:r>
              <a:rPr lang="ru-RU" sz="1800" kern="0" dirty="0">
                <a:solidFill>
                  <a:srgbClr val="20202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, </a:t>
            </a:r>
            <a:r>
              <a:rPr lang="ru-RU" sz="1800" kern="0" dirty="0">
                <a:solidFill>
                  <a:srgbClr val="20202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даровавший гражданские свободы</a:t>
            </a:r>
            <a:r>
              <a:rPr lang="ru-RU" kern="0" dirty="0">
                <a:solidFill>
                  <a:srgbClr val="20202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, </a:t>
            </a:r>
            <a:r>
              <a:rPr lang="ru-RU" sz="1800" kern="0" dirty="0">
                <a:solidFill>
                  <a:srgbClr val="202020"/>
                </a:solidFill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создание Государственной думы, преобразование Государственного совета, введение нового избирательного закона, изменения в Основных законах империи </a:t>
            </a:r>
            <a:endParaRPr lang="ru-RU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471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265717-C18E-458F-01DA-F2CDE22A0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7A3D0-3F08-7F41-9853-B9195579B2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Белые кирпичи стены текстуры | Бесплатно Фото">
            <a:extLst>
              <a:ext uri="{FF2B5EF4-FFF2-40B4-BE49-F238E27FC236}">
                <a16:creationId xmlns:a16="http://schemas.microsoft.com/office/drawing/2014/main" id="{AB2B2A0B-6E4C-E9F3-3F3F-AD24AB70B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4796DD-CE90-F9F9-185C-94CE81F19C67}"/>
              </a:ext>
            </a:extLst>
          </p:cNvPr>
          <p:cNvSpPr txBox="1"/>
          <p:nvPr/>
        </p:nvSpPr>
        <p:spPr>
          <a:xfrm>
            <a:off x="1752599" y="913647"/>
            <a:ext cx="8686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292B2C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Дальнейшее укрепление экономики страны, развитие капиталистических отношений.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C49BF-B574-7CBC-9F76-B8E6EADD8DC7}"/>
              </a:ext>
            </a:extLst>
          </p:cNvPr>
          <p:cNvSpPr txBox="1"/>
          <p:nvPr/>
        </p:nvSpPr>
        <p:spPr>
          <a:xfrm>
            <a:off x="2589679" y="2316163"/>
            <a:ext cx="70126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0" dirty="0">
                <a:solidFill>
                  <a:srgbClr val="202020"/>
                </a:solidFill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Расширение влияния государства на экономику.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0" dirty="0">
                <a:solidFill>
                  <a:srgbClr val="202020"/>
                </a:solidFill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«Первая российская индустриализация» в 1890</a:t>
            </a:r>
            <a:r>
              <a:rPr lang="ru-RU" dirty="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 году.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0" dirty="0">
                <a:solidFill>
                  <a:srgbClr val="202020"/>
                </a:solidFill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Значительное расширение государственного сектора в экономике</a:t>
            </a:r>
            <a:r>
              <a:rPr lang="ru-RU" sz="1800" kern="0" dirty="0">
                <a:solidFill>
                  <a:srgbClr val="20202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0" dirty="0">
                <a:solidFill>
                  <a:srgbClr val="202020"/>
                </a:solidFill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Дальнейшее укрепление частного предпринимательства</a:t>
            </a:r>
            <a:r>
              <a:rPr lang="ru-RU" kern="0" dirty="0">
                <a:solidFill>
                  <a:srgbClr val="20202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0" dirty="0">
                <a:solidFill>
                  <a:srgbClr val="202020"/>
                </a:solidFill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Широкое распространение получила концессия</a:t>
            </a:r>
            <a:r>
              <a:rPr lang="ru-RU" dirty="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endParaRPr lang="ru-RU" kern="0" dirty="0">
              <a:solidFill>
                <a:srgbClr val="202020"/>
              </a:solidFill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kern="0" dirty="0">
                <a:solidFill>
                  <a:srgbClr val="20202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Таможенная политика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0" dirty="0">
                <a:solidFill>
                  <a:srgbClr val="202020"/>
                </a:solidFill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Активное привлечение иностранных инвесторов </a:t>
            </a:r>
            <a:r>
              <a:rPr lang="ru-RU" dirty="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endParaRPr lang="ru-RU" kern="0" dirty="0">
              <a:solidFill>
                <a:srgbClr val="202020"/>
              </a:solidFill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0" dirty="0">
                <a:solidFill>
                  <a:srgbClr val="202020"/>
                </a:solidFill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Начато строительство Транссибирской железной дороги</a:t>
            </a:r>
            <a:r>
              <a:rPr lang="ru-RU" dirty="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endParaRPr lang="ru-RU" kern="0" dirty="0">
              <a:solidFill>
                <a:srgbClr val="20202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53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265717-C18E-458F-01DA-F2CDE22A0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7A3D0-3F08-7F41-9853-B9195579B2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Белые кирпичи стены текстуры | Бесплатно Фото">
            <a:extLst>
              <a:ext uri="{FF2B5EF4-FFF2-40B4-BE49-F238E27FC236}">
                <a16:creationId xmlns:a16="http://schemas.microsoft.com/office/drawing/2014/main" id="{AB2B2A0B-6E4C-E9F3-3F3F-AD24AB70B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4796DD-CE90-F9F9-185C-94CE81F19C67}"/>
              </a:ext>
            </a:extLst>
          </p:cNvPr>
          <p:cNvSpPr txBox="1"/>
          <p:nvPr/>
        </p:nvSpPr>
        <p:spPr>
          <a:xfrm>
            <a:off x="5869644" y="1378026"/>
            <a:ext cx="5675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292B2C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мер по стабилизации финансовой системы страны.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C49BF-B574-7CBC-9F76-B8E6EADD8DC7}"/>
              </a:ext>
            </a:extLst>
          </p:cNvPr>
          <p:cNvSpPr txBox="1"/>
          <p:nvPr/>
        </p:nvSpPr>
        <p:spPr>
          <a:xfrm>
            <a:off x="6580094" y="3033064"/>
            <a:ext cx="4778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0" dirty="0">
                <a:solidFill>
                  <a:srgbClr val="202020"/>
                </a:solidFill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В 1897 году, был введён золотой стандарт</a:t>
            </a:r>
            <a:r>
              <a:rPr lang="ru-RU" dirty="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0" dirty="0">
                <a:solidFill>
                  <a:srgbClr val="202020"/>
                </a:solidFill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Введение  гибкого налогового законодательства</a:t>
            </a:r>
            <a:r>
              <a:rPr lang="ru-RU" dirty="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endParaRPr lang="ru-RU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0" dirty="0">
                <a:solidFill>
                  <a:srgbClr val="202020"/>
                </a:solidFill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Активизация деятельности государственного банка</a:t>
            </a:r>
            <a:r>
              <a:rPr lang="ru-RU" dirty="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endParaRPr lang="ru-RU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4098" name="Picture 2" descr="Реформы Витте и золотой стандарт">
            <a:extLst>
              <a:ext uri="{FF2B5EF4-FFF2-40B4-BE49-F238E27FC236}">
                <a16:creationId xmlns:a16="http://schemas.microsoft.com/office/drawing/2014/main" id="{6C318C81-A8A4-75CB-C94B-ED09091DC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46" b="95000" l="3137" r="97451">
                        <a14:foregroundMark x1="27059" y1="35000" x2="27059" y2="35000"/>
                        <a14:foregroundMark x1="19608" y1="45385" x2="14314" y2="26923"/>
                        <a14:foregroundMark x1="14314" y1="26923" x2="25882" y2="24231"/>
                        <a14:foregroundMark x1="25882" y1="24231" x2="33529" y2="35769"/>
                        <a14:foregroundMark x1="33529" y1="35769" x2="36667" y2="55769"/>
                        <a14:foregroundMark x1="36667" y1="55769" x2="29216" y2="67308"/>
                        <a14:foregroundMark x1="29216" y1="67308" x2="15490" y2="63846"/>
                        <a14:foregroundMark x1="15490" y1="63846" x2="6863" y2="50385"/>
                        <a14:foregroundMark x1="6863" y1="50385" x2="14118" y2="34231"/>
                        <a14:foregroundMark x1="14118" y1="34231" x2="24118" y2="45769"/>
                        <a14:foregroundMark x1="24118" y1="45769" x2="23725" y2="68846"/>
                        <a14:foregroundMark x1="23725" y1="68846" x2="10392" y2="64615"/>
                        <a14:foregroundMark x1="10392" y1="64615" x2="7451" y2="40000"/>
                        <a14:foregroundMark x1="7451" y1="40000" x2="18039" y2="28846"/>
                        <a14:foregroundMark x1="18039" y1="28846" x2="27451" y2="37692"/>
                        <a14:foregroundMark x1="27451" y1="37692" x2="34314" y2="53077"/>
                        <a14:foregroundMark x1="34314" y1="53077" x2="31961" y2="71154"/>
                        <a14:foregroundMark x1="31961" y1="71154" x2="9020" y2="55385"/>
                        <a14:foregroundMark x1="9020" y1="55385" x2="8431" y2="44231"/>
                        <a14:foregroundMark x1="74706" y1="68846" x2="65882" y2="55385"/>
                        <a14:foregroundMark x1="65882" y1="55385" x2="62941" y2="35000"/>
                        <a14:foregroundMark x1="62941" y1="35000" x2="76667" y2="38077"/>
                        <a14:foregroundMark x1="76667" y1="38077" x2="81961" y2="51538"/>
                        <a14:foregroundMark x1="81961" y1="51538" x2="81373" y2="71538"/>
                        <a14:foregroundMark x1="81373" y1="71538" x2="71765" y2="68077"/>
                        <a14:foregroundMark x1="71765" y1="68077" x2="62941" y2="55000"/>
                        <a14:foregroundMark x1="62941" y1="55000" x2="59216" y2="39615"/>
                        <a14:foregroundMark x1="59216" y1="39615" x2="68431" y2="23462"/>
                        <a14:foregroundMark x1="68431" y1="23462" x2="82549" y2="32308"/>
                        <a14:foregroundMark x1="82549" y1="32308" x2="86863" y2="48846"/>
                        <a14:foregroundMark x1="86863" y1="48846" x2="81765" y2="63077"/>
                        <a14:foregroundMark x1="81765" y1="63077" x2="71176" y2="58462"/>
                        <a14:foregroundMark x1="71176" y1="58462" x2="62745" y2="49231"/>
                        <a14:foregroundMark x1="62745" y1="49231" x2="64510" y2="30000"/>
                        <a14:foregroundMark x1="64510" y1="30000" x2="73333" y2="26923"/>
                        <a14:foregroundMark x1="73333" y1="26923" x2="85294" y2="45000"/>
                        <a14:foregroundMark x1="85294" y1="45000" x2="87255" y2="65385"/>
                        <a14:foregroundMark x1="87255" y1="65385" x2="71176" y2="62692"/>
                        <a14:foregroundMark x1="71176" y1="62692" x2="64118" y2="48462"/>
                        <a14:foregroundMark x1="64118" y1="48462" x2="75882" y2="31538"/>
                        <a14:foregroundMark x1="75882" y1="31538" x2="84314" y2="33462"/>
                        <a14:foregroundMark x1="84314" y1="33462" x2="92549" y2="54615"/>
                        <a14:foregroundMark x1="92549" y1="54615" x2="84314" y2="71154"/>
                        <a14:foregroundMark x1="84314" y1="71154" x2="75686" y2="68077"/>
                        <a14:foregroundMark x1="75686" y1="68077" x2="69412" y2="51923"/>
                        <a14:foregroundMark x1="69412" y1="51923" x2="80588" y2="32308"/>
                        <a14:foregroundMark x1="80588" y1="32308" x2="89412" y2="42692"/>
                        <a14:foregroundMark x1="89412" y1="42692" x2="91176" y2="59615"/>
                        <a14:foregroundMark x1="91176" y1="59615" x2="83333" y2="75000"/>
                        <a14:foregroundMark x1="83333" y1="75000" x2="74902" y2="74231"/>
                        <a14:foregroundMark x1="74902" y1="74231" x2="64314" y2="67692"/>
                        <a14:foregroundMark x1="64314" y1="67692" x2="66471" y2="51154"/>
                        <a14:foregroundMark x1="66471" y1="51154" x2="75098" y2="50000"/>
                        <a14:foregroundMark x1="75098" y1="50000" x2="77647" y2="70769"/>
                        <a14:foregroundMark x1="77647" y1="70769" x2="69216" y2="77692"/>
                        <a14:foregroundMark x1="69216" y1="77692" x2="58627" y2="66923"/>
                        <a14:foregroundMark x1="58627" y1="66923" x2="57059" y2="46538"/>
                        <a14:foregroundMark x1="57059" y1="46538" x2="68824" y2="41923"/>
                        <a14:foregroundMark x1="68824" y1="41923" x2="71765" y2="65385"/>
                        <a14:foregroundMark x1="71765" y1="65385" x2="62941" y2="73462"/>
                        <a14:foregroundMark x1="62941" y1="73462" x2="54902" y2="60000"/>
                        <a14:foregroundMark x1="54902" y1="60000" x2="54314" y2="39231"/>
                        <a14:foregroundMark x1="54314" y1="39231" x2="59608" y2="25000"/>
                        <a14:foregroundMark x1="59608" y1="25000" x2="70784" y2="20385"/>
                        <a14:foregroundMark x1="70784" y1="20385" x2="80392" y2="23462"/>
                        <a14:foregroundMark x1="80392" y1="23462" x2="87647" y2="33462"/>
                        <a14:foregroundMark x1="87647" y1="33462" x2="91373" y2="52308"/>
                        <a14:foregroundMark x1="91373" y1="52308" x2="91373" y2="68846"/>
                        <a14:foregroundMark x1="91373" y1="68846" x2="75098" y2="81154"/>
                        <a14:foregroundMark x1="75098" y1="81154" x2="64902" y2="78846"/>
                        <a14:foregroundMark x1="64902" y1="78846" x2="58627" y2="71154"/>
                        <a14:foregroundMark x1="29804" y1="3846" x2="21176" y2="3846"/>
                        <a14:foregroundMark x1="21176" y1="3846" x2="12745" y2="10000"/>
                        <a14:foregroundMark x1="12745" y1="10000" x2="2353" y2="38462"/>
                        <a14:foregroundMark x1="2353" y1="38462" x2="1373" y2="55385"/>
                        <a14:foregroundMark x1="1373" y1="55385" x2="10000" y2="83462"/>
                        <a14:foregroundMark x1="10000" y1="83462" x2="25686" y2="95000"/>
                        <a14:foregroundMark x1="25686" y1="95000" x2="27843" y2="94615"/>
                        <a14:foregroundMark x1="5294" y1="36154" x2="3725" y2="55000"/>
                        <a14:foregroundMark x1="3725" y1="55000" x2="5686" y2="75769"/>
                        <a14:foregroundMark x1="5294" y1="23846" x2="11765" y2="14231"/>
                        <a14:foregroundMark x1="25294" y1="4231" x2="34314" y2="8462"/>
                        <a14:foregroundMark x1="34314" y1="8462" x2="41961" y2="17308"/>
                        <a14:foregroundMark x1="41961" y1="17308" x2="47255" y2="29615"/>
                        <a14:foregroundMark x1="47255" y1="29615" x2="49216" y2="39615"/>
                        <a14:foregroundMark x1="52157" y1="38846" x2="56275" y2="24231"/>
                        <a14:foregroundMark x1="56275" y1="24231" x2="62549" y2="12692"/>
                        <a14:foregroundMark x1="62549" y1="12692" x2="70784" y2="5385"/>
                        <a14:foregroundMark x1="70784" y1="5385" x2="79216" y2="4231"/>
                        <a14:foregroundMark x1="79216" y1="4231" x2="87059" y2="10385"/>
                        <a14:foregroundMark x1="87059" y1="10385" x2="97451" y2="36154"/>
                        <a14:foregroundMark x1="97451" y1="36154" x2="98824" y2="52308"/>
                        <a14:foregroundMark x1="98824" y1="52308" x2="97451" y2="68846"/>
                        <a14:foregroundMark x1="97451" y1="68846" x2="92941" y2="82308"/>
                        <a14:foregroundMark x1="75882" y1="4615" x2="67255" y2="3846"/>
                        <a14:foregroundMark x1="67255" y1="3846" x2="59216" y2="12308"/>
                        <a14:foregroundMark x1="59216" y1="12308" x2="53529" y2="27308"/>
                        <a14:foregroundMark x1="53529" y1="27308" x2="53137" y2="31538"/>
                        <a14:foregroundMark x1="86471" y1="10769" x2="92941" y2="20769"/>
                        <a14:foregroundMark x1="92941" y1="20769" x2="94510" y2="25000"/>
                        <a14:foregroundMark x1="88627" y1="11923" x2="94706" y2="21923"/>
                        <a14:foregroundMark x1="34314" y1="7308" x2="41765" y2="15000"/>
                        <a14:foregroundMark x1="41765" y1="15000" x2="42353" y2="16538"/>
                        <a14:backgroundMark x1="51188" y1="24371" x2="51295" y2="26520"/>
                        <a14:backgroundMark x1="50392" y1="8462" x2="51107" y2="22763"/>
                        <a14:backgroundMark x1="50000" y1="80000" x2="50000" y2="99615"/>
                        <a14:backgroundMark x1="46863" y1="93462" x2="56863" y2="97308"/>
                        <a14:backgroundMark x1="56863" y1="97308" x2="51176" y2="87692"/>
                        <a14:backgroundMark x1="1373" y1="86538" x2="14118" y2="99615"/>
                        <a14:backgroundMark x1="8235" y1="2692" x2="588" y2="18462"/>
                        <a14:backgroundMark x1="588" y1="18462" x2="392" y2="20000"/>
                        <a14:backgroundMark x1="45045" y1="13141" x2="50369" y2="26193"/>
                        <a14:backgroundMark x1="43925" y1="10395" x2="44431" y2="11635"/>
                        <a14:backgroundMark x1="43137" y1="8462" x2="43708" y2="9862"/>
                        <a14:backgroundMark x1="97177" y1="17691" x2="98431" y2="20385"/>
                        <a14:backgroundMark x1="90196" y1="2692" x2="96904" y2="17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60" y="2149392"/>
            <a:ext cx="5067300" cy="258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09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265717-C18E-458F-01DA-F2CDE22A0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7A3D0-3F08-7F41-9853-B9195579B2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Белые кирпичи стены текстуры | Бесплатно Фото">
            <a:extLst>
              <a:ext uri="{FF2B5EF4-FFF2-40B4-BE49-F238E27FC236}">
                <a16:creationId xmlns:a16="http://schemas.microsoft.com/office/drawing/2014/main" id="{AB2B2A0B-6E4C-E9F3-3F3F-AD24AB70B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F00DE6-3FD6-F527-40EC-653003FACB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80848" y="1685882"/>
            <a:ext cx="5468337" cy="36481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4796DD-CE90-F9F9-185C-94CE81F19C67}"/>
              </a:ext>
            </a:extLst>
          </p:cNvPr>
          <p:cNvSpPr txBox="1"/>
          <p:nvPr/>
        </p:nvSpPr>
        <p:spPr>
          <a:xfrm>
            <a:off x="609599" y="1078787"/>
            <a:ext cx="47781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292B2C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Меры по дальнейшему решению крестьянского и рабочего вопросов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C49BF-B574-7CBC-9F76-B8E6EADD8DC7}"/>
              </a:ext>
            </a:extLst>
          </p:cNvPr>
          <p:cNvSpPr txBox="1"/>
          <p:nvPr/>
        </p:nvSpPr>
        <p:spPr>
          <a:xfrm>
            <a:off x="645458" y="2949476"/>
            <a:ext cx="4778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0" dirty="0" err="1">
                <a:solidFill>
                  <a:srgbClr val="202020"/>
                </a:solidFill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С.Витте</a:t>
            </a:r>
            <a:r>
              <a:rPr lang="ru-RU" sz="1800" kern="0" dirty="0">
                <a:solidFill>
                  <a:srgbClr val="202020"/>
                </a:solidFill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предлагал ряд существенных мер в решении крестьянского и рабочего вопросов</a:t>
            </a:r>
            <a:r>
              <a:rPr lang="ru-RU" dirty="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. </a:t>
            </a:r>
            <a:r>
              <a:rPr lang="ru-RU" sz="1800" kern="0" dirty="0">
                <a:solidFill>
                  <a:srgbClr val="202020"/>
                </a:solidFill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Но в основном его предложения были отвергнуты императором. Многие положения С. Витте станут основой будущей столыпинской  реформы.</a:t>
            </a:r>
            <a:endParaRPr lang="ru-RU" sz="1800" kern="100" dirty="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ru-RU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667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265717-C18E-458F-01DA-F2CDE22A0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7A3D0-3F08-7F41-9853-B9195579B2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Белые кирпичи стены текстуры | Бесплатно Фото">
            <a:extLst>
              <a:ext uri="{FF2B5EF4-FFF2-40B4-BE49-F238E27FC236}">
                <a16:creationId xmlns:a16="http://schemas.microsoft.com/office/drawing/2014/main" id="{AB2B2A0B-6E4C-E9F3-3F3F-AD24AB70B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4796DD-CE90-F9F9-185C-94CE81F19C67}"/>
              </a:ext>
            </a:extLst>
          </p:cNvPr>
          <p:cNvSpPr txBox="1"/>
          <p:nvPr/>
        </p:nvSpPr>
        <p:spPr>
          <a:xfrm>
            <a:off x="5860679" y="1517775"/>
            <a:ext cx="5675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292B2C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Дипломатическая деятельность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C49BF-B574-7CBC-9F76-B8E6EADD8DC7}"/>
              </a:ext>
            </a:extLst>
          </p:cNvPr>
          <p:cNvSpPr txBox="1"/>
          <p:nvPr/>
        </p:nvSpPr>
        <p:spPr>
          <a:xfrm>
            <a:off x="6580094" y="3033064"/>
            <a:ext cx="4778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ru-RU" sz="1800" kern="0" dirty="0">
                <a:solidFill>
                  <a:srgbClr val="202020"/>
                </a:solidFill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Было подписано оборонительное соглашения с Китаем против Японии, о строительстве КВЖД на территории Маньчжурии.</a:t>
            </a:r>
            <a:endParaRPr lang="en-US" sz="1800" kern="0" dirty="0">
              <a:solidFill>
                <a:srgbClr val="202020"/>
              </a:solidFill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34290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ru-RU" sz="1800" kern="100" dirty="0">
                <a:solidFill>
                  <a:srgbClr val="202020"/>
                </a:solidFill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Подписание </a:t>
            </a:r>
            <a:r>
              <a:rPr lang="ru-RU" sz="1800" kern="100" dirty="0" err="1">
                <a:solidFill>
                  <a:srgbClr val="202020"/>
                </a:solidFill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Портсмутского</a:t>
            </a:r>
            <a:r>
              <a:rPr lang="ru-RU" sz="1800" kern="100" dirty="0">
                <a:solidFill>
                  <a:srgbClr val="202020"/>
                </a:solidFill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мира с Японией в 1905 г.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F8A1CB-8FB0-3189-022E-CF69853195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5700" y="1820493"/>
            <a:ext cx="5468337" cy="338903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013140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265717-C18E-458F-01DA-F2CDE22A0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7A3D0-3F08-7F41-9853-B9195579B2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Белые кирпичи стены текстуры | Бесплатно Фото">
            <a:extLst>
              <a:ext uri="{FF2B5EF4-FFF2-40B4-BE49-F238E27FC236}">
                <a16:creationId xmlns:a16="http://schemas.microsoft.com/office/drawing/2014/main" id="{AB2B2A0B-6E4C-E9F3-3F3F-AD24AB70B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4796DD-CE90-F9F9-185C-94CE81F19C67}"/>
              </a:ext>
            </a:extLst>
          </p:cNvPr>
          <p:cNvSpPr txBox="1"/>
          <p:nvPr/>
        </p:nvSpPr>
        <p:spPr>
          <a:xfrm>
            <a:off x="1752599" y="1122363"/>
            <a:ext cx="8686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292B2C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Итоги деятельности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C49BF-B574-7CBC-9F76-B8E6EADD8DC7}"/>
              </a:ext>
            </a:extLst>
          </p:cNvPr>
          <p:cNvSpPr txBox="1"/>
          <p:nvPr/>
        </p:nvSpPr>
        <p:spPr>
          <a:xfrm>
            <a:off x="2589678" y="1997839"/>
            <a:ext cx="70126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0" dirty="0">
                <a:solidFill>
                  <a:srgbClr val="202020"/>
                </a:solidFill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С.Ю. Витте сыграл важную роль в реформировании России на рубеже веков.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0" dirty="0">
                <a:solidFill>
                  <a:srgbClr val="202020"/>
                </a:solidFill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С. Витте был автором самых важных политических реформ, приведших страну к ограниченной монархии</a:t>
            </a:r>
            <a:r>
              <a:rPr lang="ru-RU" sz="1800" kern="0" dirty="0">
                <a:solidFill>
                  <a:srgbClr val="20202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kern="0" dirty="0">
                <a:solidFill>
                  <a:srgbClr val="20202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Под руководством </a:t>
            </a:r>
            <a:r>
              <a:rPr lang="ru-RU" kern="0" dirty="0">
                <a:solidFill>
                  <a:srgbClr val="20202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Витте начала развиваться промышленность, усилился протекционизм </a:t>
            </a:r>
            <a:r>
              <a:rPr lang="ru-RU" kern="0" dirty="0">
                <a:solidFill>
                  <a:srgbClr val="20202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в</a:t>
            </a:r>
            <a:r>
              <a:rPr lang="ru-RU" kern="0" dirty="0">
                <a:solidFill>
                  <a:srgbClr val="20202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экономике, стабилизировалась финансовая система. В результате в 1913 году Россия была первой по темпу роста производства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Удачные переговоры с Китаем, Германией, Японией.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Не всё из задуманного было воплощено в жизнь.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Имя С.Ю. Витте стоит в одном ряду выдающихся государственных и политических деятелей России.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4878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335</Words>
  <Application>Microsoft Macintosh PowerPoint</Application>
  <PresentationFormat>Широкоэкранный</PresentationFormat>
  <Paragraphs>38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Helvetica Neue</vt:lpstr>
      <vt:lpstr>Helvetica Neue Medium</vt:lpstr>
      <vt:lpstr>Helvetica Neue Medium</vt:lpstr>
      <vt:lpstr>Symbol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Владислав</dc:creator>
  <cp:lastModifiedBy>Владислав</cp:lastModifiedBy>
  <cp:revision>6</cp:revision>
  <dcterms:created xsi:type="dcterms:W3CDTF">2023-04-13T20:48:53Z</dcterms:created>
  <dcterms:modified xsi:type="dcterms:W3CDTF">2023-04-13T22:22:09Z</dcterms:modified>
</cp:coreProperties>
</file>